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Poppins"/>
      <p:regular r:id="rId43"/>
      <p:bold r:id="rId44"/>
      <p:italic r:id="rId45"/>
      <p:boldItalic r:id="rId46"/>
    </p:embeddedFont>
    <p:embeddedFont>
      <p:font typeface="Corbel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5" roundtripDataSignature="AMtx7mgwo+iAgMdXwWUTwWh3s9PdY9UU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7C8BF2-2513-4537-ABF8-8E0F4299690C}">
  <a:tblStyle styleId="{0C7C8BF2-2513-4537-ABF8-8E0F4299690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F9F9"/>
          </a:solidFill>
        </a:fill>
      </a:tcStyle>
    </a:wholeTbl>
    <a:band1H>
      <a:tcTxStyle/>
      <a:tcStyle>
        <a:fill>
          <a:solidFill>
            <a:srgbClr val="F2F2F2"/>
          </a:solidFill>
        </a:fill>
      </a:tcStyle>
    </a:band1H>
    <a:band2H>
      <a:tcTxStyle/>
    </a:band2H>
    <a:band1V>
      <a:tcTxStyle/>
      <a:tcStyle>
        <a:fill>
          <a:solidFill>
            <a:srgbClr val="F2F2F2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Corbel-bold.fntdata"/><Relationship Id="rId47" Type="http://schemas.openxmlformats.org/officeDocument/2006/relationships/font" Target="fonts/Corbel-regular.fntdata"/><Relationship Id="rId49" Type="http://schemas.openxmlformats.org/officeDocument/2006/relationships/font" Target="fonts/Corbel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font" Target="fonts/Corbel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variants.org/variants/S.501Y.V2" TargetMode="External"/><Relationship Id="rId3" Type="http://schemas.openxmlformats.org/officeDocument/2006/relationships/hyperlink" Target="https://covariants.org/variants/S.501Y.V3" TargetMode="External"/><Relationship Id="rId4" Type="http://schemas.openxmlformats.org/officeDocument/2006/relationships/hyperlink" Target="https://covariants.org/variants/21A.S.154K" TargetMode="External"/><Relationship Id="rId5" Type="http://schemas.openxmlformats.org/officeDocument/2006/relationships/hyperlink" Target="https://covariants.org/variants/21A.S.154K" TargetMode="External"/><Relationship Id="rId6" Type="http://schemas.openxmlformats.org/officeDocument/2006/relationships/hyperlink" Target="https://covariants.org/variants/21A.S.154K" TargetMode="External"/><Relationship Id="rId7" Type="http://schemas.openxmlformats.org/officeDocument/2006/relationships/hyperlink" Target="https://www.cdc.gov/coronavirus/2019-ncov/science/science-briefs/scientific-brief-emerging-variants.html#ref4" TargetMode="External"/><Relationship Id="rId8" Type="http://schemas.openxmlformats.org/officeDocument/2006/relationships/hyperlink" Target="https://www.cdc.gov/coronavirus/2019-ncov/science/science-briefs/scientific-brief-emerging-variants.html#ref5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variants.org/variants/S.501Y.V2" TargetMode="External"/><Relationship Id="rId3" Type="http://schemas.openxmlformats.org/officeDocument/2006/relationships/hyperlink" Target="https://covariants.org/variants/S.501Y.V3" TargetMode="External"/><Relationship Id="rId4" Type="http://schemas.openxmlformats.org/officeDocument/2006/relationships/hyperlink" Target="https://covariants.org/variants/21A.S.154K" TargetMode="External"/><Relationship Id="rId5" Type="http://schemas.openxmlformats.org/officeDocument/2006/relationships/hyperlink" Target="https://covariants.org/variants/21A.S.154K" TargetMode="External"/><Relationship Id="rId6" Type="http://schemas.openxmlformats.org/officeDocument/2006/relationships/hyperlink" Target="https://covariants.org/variants/21A.S.154K" TargetMode="External"/><Relationship Id="rId7" Type="http://schemas.openxmlformats.org/officeDocument/2006/relationships/hyperlink" Target="https://www.cdc.gov/coronavirus/2019-ncov/science/science-briefs/scientific-brief-emerging-variants.html#ref4" TargetMode="External"/><Relationship Id="rId8" Type="http://schemas.openxmlformats.org/officeDocument/2006/relationships/hyperlink" Target="https://www.cdc.gov/coronavirus/2019-ncov/science/science-briefs/scientific-brief-emerging-variants.html#ref5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Concerning increase in frequency?</a:t>
            </a:r>
            <a:endParaRPr sz="105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Did it evolve to transmit better?</a:t>
            </a:r>
            <a:endParaRPr b="0" i="0" sz="105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(this is an example of SARS-CoV-2 B.1.526, or Iota variant)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Concerning increase in frequency?</a:t>
            </a:r>
            <a:endParaRPr sz="105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Did it evolve to transmit better?</a:t>
            </a:r>
            <a:endParaRPr b="0" i="0" sz="105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(this is an example of SARS-CoV-2 B.1.526, or Iota variant)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Concerning increase in frequency?</a:t>
            </a:r>
            <a:endParaRPr sz="105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Did it evolve to transmit better?</a:t>
            </a:r>
            <a:endParaRPr b="0" i="0" sz="105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05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(this is an example of SARS-CoV-2 B.1.526, or Iota variant)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expect them to arise all the time. How do we asses them.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expect them to arise all the time. How do we asses them.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expect them to arise all the time. How do we asses them.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Very genetically distinct : LONG BRANCH – undersampling, or something weirder?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Not not just silent substitutions – in non-synonymous in spike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This variant is estimated to have first emerged in the UK during September 2020.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SGTF: 69/70 deletion: occurred spontaneously many times and likely leads to a conformational change in the spike protein.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Deletion ∆H69/∆V70 in spike has arisen in multiple independent lineages of SARS-CoV-2, is linked to immune escape in immunocompromised patients, and enhances viral infectivity in vitro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P681H: near the S1/S2 furin cleavage site, a site with high variability in coronaviruses. This mutation has also emerged spontaneously multiple times.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12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SLIDE COULD USE SOME ARROWS TO MAKE CLEAR WHAT PARTS ARE IMPORTANT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Very genetically distinct : LONG BRANCH – undersampling, or something weirder?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 not just silent substitutions – in non-synonymous in spike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variant is estimated to have first emerged in the UK during September 2020.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SGTF: 69/70 deletion: occurred spontaneously many times and likely leads to a conformational change in the spike protein.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Deletion ∆H69/∆V70 in spike has arisen in multiple independent lineages of SARS-CoV-2, is linked to immune escape in immunocompromised patients, and enhances viral infectivity in vitro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P681H: near the S1/S2 furin cleavage site, a site with high variability in coronaviruses. This mutation has also emerged spontaneously multiple times.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fa7fd9bc1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11fa7fd9bc1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Very genetically distinct : LONG BRANCH – undersampling, or something weirder?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 not just silent substitutions – in non-synonymous in spike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variant is estimated to have first emerged in the UK during September 2020.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SGTF: 69/70 deletion: occurred spontaneously many times and likely leads to a conformational change in the spike protein.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Deletion ∆H69/∆V70 in spike has arisen in multiple independent lineages of SARS-CoV-2, is linked to immune escape in immunocompromised patients, and enhances viral infectivity in vitro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P681H: near the S1/S2 furin cleavage site, a site with high variability in coronaviruses. This mutation has also emerged spontaneously multiple times.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Despite a short clinical illness of moderate severity, SARS-CoV-2 PCR positivity persisted up to 216 days. We demonstrate significant shifts in the virus population over that time, involving multiple mutations at key neutralizing antibody sites in the spike RBD &amp; NTD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PLEASE CONFIRM HIGHLIGHTED POSITIONS (or change as needed as you write script)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 greater 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-25000" i="1" lang="en-US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estimates of the VOC, even where 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-25000" i="1" lang="en-US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of non-VOC variants was below 1, indicates that B.1.1.7 has a transmission advantage,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Severity: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 Studies have suggested the B.1.1.7 lineage is more likely to land infected people in the hospital and is deadlier than the original virus.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Emerged independently of B.1.1.7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Potential edit- remove “frequently” from title, and/ or replace “include a few” with “some” so font can be increased (30 pt. minimum)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identified in South Africa in December: coast of the Eastern Cape Province after the first wave of the epidemic – STANDING IMMUNITY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variant shares some mutations with B.1.1.7.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1st wave plasma does not neutralize well 501Y.V2 (B.1.351) - 3.2 to 41.9 reduction.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— 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K417N</a:t>
            </a:r>
            <a:r>
              <a:rPr lang="en-US"/>
              <a:t>, which also helps the virus bind more tightly to human cells.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— 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E484K</a:t>
            </a:r>
            <a:r>
              <a:rPr lang="en-US"/>
              <a:t>, which may help the virus evade some kinds of antibodies.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Currently there is no evidence to suggest that this variant has any impact on disease severity.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Emerged independently of B.1.1.7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First identified in South Africa in December: coast of the Eastern Cape Province after the first wave of the epidemic – STANDING IMMUNITY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This variant shares some mutations with B.1.1.7.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1st wave plasma does not neutralize well 501Y.V2 (B.1.351) - 3.2 to 41.9 reduction.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— 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K417N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, which also helps the virus bind more tightly to human cells.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— 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E484K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, which may help the virus evade some kinds of antibodies.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Currently there is no evidence to suggest that this variant has any impact on disease severity.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 specific mutation 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S: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E484K is found in 4 variants (2 of them "Variants of Concern") reported at the end of 2020/beginning of 2021, in: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South Africa (</a:t>
            </a:r>
            <a:r>
              <a:rPr lang="en-US" u="sng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20H/501Y.V2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or B.1.351)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Brazil ( </a:t>
            </a:r>
            <a:r>
              <a:rPr lang="en-US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20J/501Y.V3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or P.1)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Brazil (20B/S:484K or P.2) (see below)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India (</a:t>
            </a:r>
            <a:r>
              <a:rPr lang="en-US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21A/</a:t>
            </a:r>
            <a:r>
              <a:rPr b="1" lang="en-US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S:</a:t>
            </a:r>
            <a:r>
              <a:rPr lang="en-US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154K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or B.1.617.1)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has appeared multiple times independently around the world: each can be associated with different accompanying mutations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There is some evidence to indicate that one of the spike protein mutations, E484K, may affect neutralization by some polyclonal and monoclonal antibodies.</a:t>
            </a:r>
            <a:r>
              <a:rPr baseline="30000" lang="en-US" u="sng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[4]</a:t>
            </a:r>
            <a:r>
              <a:rPr baseline="30000" lang="en-US"/>
              <a:t>,</a:t>
            </a:r>
            <a:r>
              <a:rPr baseline="30000" lang="en-US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[5]</a:t>
            </a:r>
            <a:endParaRPr baseline="30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aseline="30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aseline="30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/>
              <a:t>MONITOR FOR VACCINE DISTRIBUTION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1600"/>
            </a:br>
            <a:endParaRPr sz="16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 specific mutation 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S: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E484K is found in 4 variants (2 of them "Variants of Concern") reported at the end of 2020/beginning of 2021, in: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South Africa (</a:t>
            </a:r>
            <a:r>
              <a:rPr lang="en-US" u="sng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20H/501Y.V2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or B.1.351)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Brazil ( </a:t>
            </a:r>
            <a:r>
              <a:rPr lang="en-US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20J/501Y.V3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or P.1)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Brazil (20B/S:484K or P.2) (see below)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India (</a:t>
            </a:r>
            <a:r>
              <a:rPr lang="en-US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21A/</a:t>
            </a:r>
            <a:r>
              <a:rPr b="1" lang="en-US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S:</a:t>
            </a:r>
            <a:r>
              <a:rPr lang="en-US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154K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or B.1.617.1)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has appeared multiple times independently around the world: each can be associated with different accompanying mutations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There is some evidence to indicate that one of the spike protein mutations, E484K, may affect neutralization by some polyclonal and monoclonal antibodies.</a:t>
            </a:r>
            <a:r>
              <a:rPr baseline="30000" lang="en-US" u="sng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[4]</a:t>
            </a:r>
            <a:r>
              <a:rPr baseline="30000" lang="en-US"/>
              <a:t>,</a:t>
            </a:r>
            <a:r>
              <a:rPr baseline="30000" lang="en-US" u="sng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[5]</a:t>
            </a:r>
            <a:endParaRPr baseline="30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aseline="30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aseline="30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/>
              <a:t>MONITOR FOR VACCINE DISTRIBUTION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1600"/>
            </a:br>
            <a:endParaRPr sz="16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fa7fd9bc1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g11fa7fd9bc1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 greater 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-25000" i="1" lang="en-US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estimates of the VOC, even where 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-25000" i="1" lang="en-US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of non-VOC variants was below 1, indicates that B.1.1.7 has a transmission advantage,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Severity: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 Studies have suggested the B.1.1.7 lineage is more likely to land infected people in the hospital and is deadlier than the original virus.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 greater 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-25000" i="1" lang="en-US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estimates of the VOC, even where 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-25000" i="1" lang="en-US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of non-VOC variants was below 1, indicates that B.1.1.7 has a transmission advantage,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Severity: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 Studies have suggested the B.1.1.7 lineage is more likely to land infected people in the hospital and is deadlier than the original virus.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fa7fd9bc1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g11fa7fd9bc1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 greater 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-25000" i="1" lang="en-US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estimates of the VOC, even where </a:t>
            </a:r>
            <a:r>
              <a:rPr i="1" lang="en-US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aseline="-25000" i="1" lang="en-US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 of non-VOC variants was below 1, indicates that B.1.1.7 has a transmission advantage,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Severity: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 Studies have suggested the B.1.1.7 lineage is more likely to land infected people in the hospital and is deadlier than the original virus.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Feedback: MM changed this Slide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We expect them to arise all the time. How do we asses them.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96"/>
              <a:buFont typeface="Arial"/>
              <a:buChar char="•"/>
            </a:pPr>
            <a:r>
              <a:rPr lang="en-US" sz="1200"/>
              <a:t>Remember: Just because a mutation contributes to one trait e.g. immune escape does not mean it was selected for it.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296"/>
              <a:buFont typeface="Arial"/>
              <a:buChar char="•"/>
            </a:pPr>
            <a:r>
              <a:rPr lang="en-US" sz="1200"/>
              <a:t>Selected for e.g. receptor binding, transmissibility?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296"/>
              <a:buFont typeface="Arial"/>
              <a:buChar char="•"/>
            </a:pPr>
            <a:r>
              <a:rPr lang="en-US" sz="1200"/>
              <a:t>Or chance or epistasis (when mutations need to work together) or pleiotropic (they serve multiple other fitness functions?)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lot of diversity is generated across scales, but when do mutations matter?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For example, SARS-CoV-2 evolves by an average of two mutations per month on the population-level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For example, SARS-CoV-2 evolves by an average of two mutations per month on the population-level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Tool for summarising phylogenetic relationships.</a:t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Concerning increase in frequency?</a:t>
            </a:r>
            <a:endParaRPr sz="105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Did it evolve to transmit better?</a:t>
            </a:r>
            <a:endParaRPr sz="1050"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7"/>
          <p:cNvSpPr/>
          <p:nvPr/>
        </p:nvSpPr>
        <p:spPr>
          <a:xfrm>
            <a:off x="0" y="571499"/>
            <a:ext cx="6856200" cy="40005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7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47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F8F8F8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" name="Google Shape;17;p47"/>
          <p:cNvSpPr/>
          <p:nvPr/>
        </p:nvSpPr>
        <p:spPr>
          <a:xfrm>
            <a:off x="6952697" y="571499"/>
            <a:ext cx="2193900" cy="4000500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8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48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1" name="Google Shape;21;p48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8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8"/>
          <p:cNvSpPr txBox="1"/>
          <p:nvPr>
            <p:ph idx="12" type="sldNum"/>
          </p:nvPr>
        </p:nvSpPr>
        <p:spPr>
          <a:xfrm>
            <a:off x="7889944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tree" showMasterSp="0">
  <p:cSld name="Blank w/ tre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9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  <p:pic>
        <p:nvPicPr>
          <p:cNvPr id="27" name="Google Shape;2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53000"/>
            <a:ext cx="91440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1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1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1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1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/>
          <p:nvPr>
            <p:ph idx="1" type="body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2"/>
          <p:cNvSpPr txBox="1"/>
          <p:nvPr>
            <p:ph type="title"/>
          </p:nvPr>
        </p:nvSpPr>
        <p:spPr>
          <a:xfrm>
            <a:off x="2900934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Poppins"/>
              <a:buNone/>
              <a:defRPr b="0" sz="4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192024" y="857250"/>
            <a:ext cx="21261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192024" y="2620632"/>
            <a:ext cx="21261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2900934" y="651510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6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b="0" i="0" sz="2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6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46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46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46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46"/>
          <p:cNvSpPr txBox="1"/>
          <p:nvPr>
            <p:ph idx="12" type="sldNum"/>
          </p:nvPr>
        </p:nvSpPr>
        <p:spPr>
          <a:xfrm>
            <a:off x="7889944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2.jp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hyperlink" Target="https://virological.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hyperlink" Target="https://cov-lineages.org/lineage_list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>
            <p:ph type="ctrTitle"/>
          </p:nvPr>
        </p:nvSpPr>
        <p:spPr>
          <a:xfrm>
            <a:off x="700443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</a:pPr>
            <a:r>
              <a:rPr b="1" lang="en-US"/>
              <a:t>Pathogen l</a:t>
            </a:r>
            <a:r>
              <a:rPr b="1" i="0" lang="en-US" sz="4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ineage dynamics</a:t>
            </a:r>
            <a:endParaRPr/>
          </a:p>
        </p:txBody>
      </p:sp>
      <p:sp>
        <p:nvSpPr>
          <p:cNvPr id="48" name="Google Shape;48;p1"/>
          <p:cNvSpPr txBox="1"/>
          <p:nvPr>
            <p:ph idx="1" type="subTitle"/>
          </p:nvPr>
        </p:nvSpPr>
        <p:spPr>
          <a:xfrm>
            <a:off x="767860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800">
                <a:solidFill>
                  <a:schemeClr val="lt2"/>
                </a:solidFill>
              </a:rPr>
              <a:t>Theory Module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688658" y="2894929"/>
            <a:ext cx="35616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1200"/>
              </a:spcBef>
              <a:spcAft>
                <a:spcPts val="900"/>
              </a:spcAft>
              <a:buSzPts val="1800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When should we be concerned if a lineage or variant is increasing in frequency?</a:t>
            </a:r>
            <a:endParaRPr sz="1700"/>
          </a:p>
        </p:txBody>
      </p:sp>
      <p:pic>
        <p:nvPicPr>
          <p:cNvPr descr="Picture 2" id="155" name="Google Shape;155;p20"/>
          <p:cNvPicPr preferRelativeResize="0"/>
          <p:nvPr/>
        </p:nvPicPr>
        <p:blipFill rotWithShape="1">
          <a:blip r:embed="rId3">
            <a:alphaModFix/>
          </a:blip>
          <a:srcRect b="17708" l="0" r="41971" t="13477"/>
          <a:stretch/>
        </p:blipFill>
        <p:spPr>
          <a:xfrm>
            <a:off x="4250365" y="1382420"/>
            <a:ext cx="3379296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5963400" y="4744007"/>
            <a:ext cx="3180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https://outbreak.info/situation-reports?pango=B.1.526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When is a variant of concern?</a:t>
            </a:r>
            <a:endParaRPr/>
          </a:p>
        </p:txBody>
      </p:sp>
      <p:cxnSp>
        <p:nvCxnSpPr>
          <p:cNvPr id="158" name="Google Shape;158;p20"/>
          <p:cNvCxnSpPr/>
          <p:nvPr/>
        </p:nvCxnSpPr>
        <p:spPr>
          <a:xfrm flipH="1" rot="10800000">
            <a:off x="6658639" y="1982125"/>
            <a:ext cx="638100" cy="1730400"/>
          </a:xfrm>
          <a:prstGeom prst="straightConnector1">
            <a:avLst/>
          </a:prstGeom>
          <a:noFill/>
          <a:ln cap="flat" cmpd="sng" w="38100">
            <a:solidFill>
              <a:srgbClr val="97788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" name="Google Shape;159;p20"/>
          <p:cNvSpPr txBox="1"/>
          <p:nvPr/>
        </p:nvSpPr>
        <p:spPr>
          <a:xfrm>
            <a:off x="688658" y="1018070"/>
            <a:ext cx="34581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6700" lvl="0" marL="266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We expect variants to emerge constantly</a:t>
            </a:r>
            <a:endParaRPr sz="1100"/>
          </a:p>
          <a:p>
            <a:pPr indent="-266700" lvl="0" marL="266700" marR="0" rtl="0" algn="l">
              <a:lnSpc>
                <a:spcPct val="90000"/>
              </a:lnSpc>
              <a:spcBef>
                <a:spcPts val="2100"/>
              </a:spcBef>
              <a:spcAft>
                <a:spcPts val="90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We expect variants/lineages to increase and decrease in frequency in the population</a:t>
            </a:r>
            <a:endParaRPr b="0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688658" y="2894929"/>
            <a:ext cx="35616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1200"/>
              </a:spcBef>
              <a:spcAft>
                <a:spcPts val="900"/>
              </a:spcAft>
              <a:buSzPts val="1800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When should we be concerned if a lineage or variant is increasing in frequency?</a:t>
            </a:r>
            <a:endParaRPr sz="1700"/>
          </a:p>
        </p:txBody>
      </p:sp>
      <p:pic>
        <p:nvPicPr>
          <p:cNvPr descr="Picture 2" id="165" name="Google Shape;165;p21"/>
          <p:cNvPicPr preferRelativeResize="0"/>
          <p:nvPr/>
        </p:nvPicPr>
        <p:blipFill rotWithShape="1">
          <a:blip r:embed="rId3">
            <a:alphaModFix/>
          </a:blip>
          <a:srcRect b="17708" l="0" r="41971" t="13477"/>
          <a:stretch/>
        </p:blipFill>
        <p:spPr>
          <a:xfrm>
            <a:off x="4250365" y="1382420"/>
            <a:ext cx="3379296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5963400" y="4744007"/>
            <a:ext cx="3180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https://outbreak.info/situation-reports?pango=B.1.526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When is a variant of concern?</a:t>
            </a:r>
            <a:endParaRPr/>
          </a:p>
        </p:txBody>
      </p:sp>
      <p:cxnSp>
        <p:nvCxnSpPr>
          <p:cNvPr id="168" name="Google Shape;168;p21"/>
          <p:cNvCxnSpPr/>
          <p:nvPr/>
        </p:nvCxnSpPr>
        <p:spPr>
          <a:xfrm flipH="1" rot="10800000">
            <a:off x="6658639" y="1982125"/>
            <a:ext cx="638100" cy="1730400"/>
          </a:xfrm>
          <a:prstGeom prst="straightConnector1">
            <a:avLst/>
          </a:prstGeom>
          <a:noFill/>
          <a:ln cap="flat" cmpd="sng" w="38100">
            <a:solidFill>
              <a:srgbClr val="97788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p21"/>
          <p:cNvSpPr txBox="1"/>
          <p:nvPr/>
        </p:nvSpPr>
        <p:spPr>
          <a:xfrm>
            <a:off x="688658" y="1018070"/>
            <a:ext cx="34581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6700" lvl="0" marL="266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We expect variants to emerge constantly</a:t>
            </a:r>
            <a:endParaRPr sz="1100"/>
          </a:p>
          <a:p>
            <a:pPr indent="-266700" lvl="0" marL="266700" marR="0" rtl="0" algn="l">
              <a:lnSpc>
                <a:spcPct val="90000"/>
              </a:lnSpc>
              <a:spcBef>
                <a:spcPts val="2100"/>
              </a:spcBef>
              <a:spcAft>
                <a:spcPts val="90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We expect variants/lineages to increase and decrease in frequency in the population</a:t>
            </a:r>
            <a:endParaRPr b="0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292365" y="1235164"/>
            <a:ext cx="337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Concerning increase in frequency.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Did it evolve to transmit better?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688658" y="2894929"/>
            <a:ext cx="35616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1200"/>
              </a:spcBef>
              <a:spcAft>
                <a:spcPts val="900"/>
              </a:spcAft>
              <a:buSzPts val="1800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When should we be concerned if a lineage or variant is increasing in frequency?</a:t>
            </a:r>
            <a:endParaRPr sz="1700"/>
          </a:p>
        </p:txBody>
      </p:sp>
      <p:pic>
        <p:nvPicPr>
          <p:cNvPr descr="Picture 2" id="176" name="Google Shape;176;p22"/>
          <p:cNvPicPr preferRelativeResize="0"/>
          <p:nvPr/>
        </p:nvPicPr>
        <p:blipFill rotWithShape="1">
          <a:blip r:embed="rId3">
            <a:alphaModFix/>
          </a:blip>
          <a:srcRect b="17708" l="1" r="17427" t="13477"/>
          <a:stretch/>
        </p:blipFill>
        <p:spPr>
          <a:xfrm>
            <a:off x="4250365" y="1382420"/>
            <a:ext cx="4808573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5963400" y="4744007"/>
            <a:ext cx="3180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https://outbreak.info/situation-reports?pango=B.1.526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When is a variant of concern?</a:t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 flipH="1" rot="10800000">
            <a:off x="6658639" y="1982125"/>
            <a:ext cx="638100" cy="1730400"/>
          </a:xfrm>
          <a:prstGeom prst="straightConnector1">
            <a:avLst/>
          </a:prstGeom>
          <a:noFill/>
          <a:ln cap="flat" cmpd="sng" w="38100">
            <a:solidFill>
              <a:srgbClr val="97788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" name="Google Shape;180;p22"/>
          <p:cNvSpPr txBox="1"/>
          <p:nvPr/>
        </p:nvSpPr>
        <p:spPr>
          <a:xfrm>
            <a:off x="688658" y="1018070"/>
            <a:ext cx="34581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6700" lvl="0" marL="266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We expect variants to emerge constantly</a:t>
            </a:r>
            <a:endParaRPr sz="1100"/>
          </a:p>
          <a:p>
            <a:pPr indent="-266700" lvl="0" marL="266700" marR="0" rtl="0" algn="l">
              <a:lnSpc>
                <a:spcPct val="90000"/>
              </a:lnSpc>
              <a:spcBef>
                <a:spcPts val="2100"/>
              </a:spcBef>
              <a:spcAft>
                <a:spcPts val="90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We expect variants/lineages to increase and decrease in frequency in the population</a:t>
            </a:r>
            <a:endParaRPr b="0" i="0" sz="1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5358809" y="1235279"/>
            <a:ext cx="3537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Or does something else explain the transient increase in frequency?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>
            <a:off x="8022265" y="1982076"/>
            <a:ext cx="582000" cy="1730400"/>
          </a:xfrm>
          <a:prstGeom prst="straightConnector1">
            <a:avLst/>
          </a:prstGeom>
          <a:noFill/>
          <a:ln cap="flat" cmpd="sng" w="38100">
            <a:solidFill>
              <a:srgbClr val="97788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/>
          <p:nvPr>
            <p:ph idx="1" type="body"/>
          </p:nvPr>
        </p:nvSpPr>
        <p:spPr>
          <a:xfrm>
            <a:off x="688659" y="950595"/>
            <a:ext cx="7823700" cy="3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365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Not </a:t>
            </a:r>
            <a:r>
              <a:rPr lang="en-US"/>
              <a:t>necessarily 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biological</a:t>
            </a:r>
            <a:endParaRPr/>
          </a:p>
          <a:p>
            <a:pPr indent="-33655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en-US"/>
              <a:t>C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ontext dependent</a:t>
            </a:r>
            <a:endParaRPr b="1"/>
          </a:p>
          <a:p>
            <a:pPr indent="-33655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Increased growth != increased transmissibility</a:t>
            </a:r>
            <a:endParaRPr/>
          </a:p>
          <a:p>
            <a:pPr indent="-336550" lvl="0" marL="34290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SzPts val="1900"/>
              <a:buFont typeface="Arial"/>
              <a:buChar char="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Affected by sampling biases</a:t>
            </a:r>
            <a:endParaRPr/>
          </a:p>
        </p:txBody>
      </p:sp>
      <p:sp>
        <p:nvSpPr>
          <p:cNvPr id="188" name="Google Shape;188;p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a growth rate?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idx="1" type="body"/>
          </p:nvPr>
        </p:nvSpPr>
        <p:spPr>
          <a:xfrm>
            <a:off x="688657" y="1255014"/>
            <a:ext cx="78237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900"/>
              </a:spcAft>
              <a:buNone/>
            </a:pPr>
            <a:r>
              <a:rPr b="1" lang="en-US"/>
              <a:t> </a:t>
            </a:r>
            <a:r>
              <a:rPr b="1" lang="en-US"/>
              <a:t>1. </a:t>
            </a:r>
            <a:r>
              <a:rPr b="1" lang="en-US"/>
              <a:t> </a:t>
            </a:r>
            <a:r>
              <a:rPr b="1" lang="en-US"/>
              <a:t>Inherent increased transmissibility</a:t>
            </a:r>
            <a:endParaRPr b="1"/>
          </a:p>
        </p:txBody>
      </p:sp>
      <p:sp>
        <p:nvSpPr>
          <p:cNvPr id="194" name="Google Shape;194;p1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an increase in lineage frequency?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>
            <p:ph idx="1" type="body"/>
          </p:nvPr>
        </p:nvSpPr>
        <p:spPr>
          <a:xfrm>
            <a:off x="688659" y="1255014"/>
            <a:ext cx="78237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2.  Immune escape</a:t>
            </a:r>
            <a:endParaRPr b="1"/>
          </a:p>
          <a:p>
            <a:pPr indent="-342900" lvl="1" marL="685800" rtl="0" algn="l">
              <a:lnSpc>
                <a:spcPct val="90000"/>
              </a:lnSpc>
              <a:spcBef>
                <a:spcPts val="1600"/>
              </a:spcBef>
              <a:spcAft>
                <a:spcPts val="900"/>
              </a:spcAft>
              <a:buSzPts val="1800"/>
              <a:buFont typeface="Poppins"/>
              <a:buAutoNum type="alphaLcPeriod"/>
            </a:pPr>
            <a:r>
              <a:rPr lang="en-US" sz="1800"/>
              <a:t>High number of re-infections in populations with standing immunity from vaccines or previous outbreak waves</a:t>
            </a:r>
            <a:endParaRPr/>
          </a:p>
        </p:txBody>
      </p:sp>
      <p:sp>
        <p:nvSpPr>
          <p:cNvPr id="200" name="Google Shape;200;p1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an increase in lineage frequency?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>
            <p:ph idx="1" type="body"/>
          </p:nvPr>
        </p:nvSpPr>
        <p:spPr>
          <a:xfrm>
            <a:off x="688650" y="1255014"/>
            <a:ext cx="7823700" cy="3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3. 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Epidemiological amplification</a:t>
            </a:r>
            <a:endParaRPr b="1"/>
          </a:p>
          <a:p>
            <a:pPr indent="-381000" lvl="1" marL="685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AutoNum type="alphaLcPeriod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Relaxed non-pharmaceutical interventions resulting in extensive human contact</a:t>
            </a:r>
            <a:endParaRPr sz="1800"/>
          </a:p>
          <a:p>
            <a:pPr indent="-381000" lvl="1" marL="6858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Poppins"/>
              <a:buAutoNum type="alphaLcPeriod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Variant spreading in very mobile/densely networked populations</a:t>
            </a:r>
            <a:endParaRPr sz="1800"/>
          </a:p>
          <a:p>
            <a:pPr indent="-381000" lvl="1" marL="685800" rtl="0" algn="l">
              <a:lnSpc>
                <a:spcPct val="90000"/>
              </a:lnSpc>
              <a:spcBef>
                <a:spcPts val="1500"/>
              </a:spcBef>
              <a:spcAft>
                <a:spcPts val="900"/>
              </a:spcAft>
              <a:buSzPts val="1800"/>
              <a:buFont typeface="Poppins"/>
              <a:buAutoNum type="alphaLcPeriod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Super-spreader events</a:t>
            </a:r>
            <a:endParaRPr sz="1800"/>
          </a:p>
        </p:txBody>
      </p:sp>
      <p:sp>
        <p:nvSpPr>
          <p:cNvPr id="206" name="Google Shape;206;p1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an increase in lineage frequency?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idx="1" type="body"/>
          </p:nvPr>
        </p:nvSpPr>
        <p:spPr>
          <a:xfrm>
            <a:off x="688659" y="1276444"/>
            <a:ext cx="7823700" cy="3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4. 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Non-random sampling</a:t>
            </a:r>
            <a:endParaRPr b="1"/>
          </a:p>
          <a:p>
            <a:pPr indent="-419100" lvl="1" marL="7239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oppins"/>
              <a:buAutoNum type="alphaLcPeriod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Outbreak investigations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419100" lvl="1" marL="7239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Poppins"/>
              <a:buAutoNum type="alphaLcPeriod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All cases are travelers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419100" lvl="1" marL="7239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Poppins"/>
              <a:buAutoNum type="alphaLcPeriod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Molecular screening for specific variants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419100" lvl="1" marL="7239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Poppins"/>
              <a:buAutoNum type="alphaLcPeriod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Geographic biases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419100" lvl="1" marL="723900" rtl="0" algn="l">
              <a:lnSpc>
                <a:spcPct val="90000"/>
              </a:lnSpc>
              <a:spcBef>
                <a:spcPts val="1500"/>
              </a:spcBef>
              <a:spcAft>
                <a:spcPts val="900"/>
              </a:spcAft>
              <a:buSzPts val="1800"/>
              <a:buFont typeface="Poppins"/>
              <a:buAutoNum type="alphaLcPeriod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Only sampling hospitals</a:t>
            </a:r>
            <a:endParaRPr sz="1800"/>
          </a:p>
        </p:txBody>
      </p:sp>
      <p:sp>
        <p:nvSpPr>
          <p:cNvPr id="212" name="Google Shape;212;p1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an increase in lineage frequency?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 txBox="1"/>
          <p:nvPr>
            <p:ph idx="1" type="body"/>
          </p:nvPr>
        </p:nvSpPr>
        <p:spPr>
          <a:xfrm>
            <a:off x="688650" y="1280226"/>
            <a:ext cx="7543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5.  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Founder effect</a:t>
            </a:r>
            <a:endParaRPr b="1"/>
          </a:p>
        </p:txBody>
      </p:sp>
      <p:sp>
        <p:nvSpPr>
          <p:cNvPr id="218" name="Google Shape;218;p1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an increase in lineage frequency?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688650" y="1280226"/>
            <a:ext cx="75438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5.   </a:t>
            </a: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Founder effect</a:t>
            </a:r>
            <a:endParaRPr b="1"/>
          </a:p>
        </p:txBody>
      </p:sp>
      <p:sp>
        <p:nvSpPr>
          <p:cNvPr id="224" name="Google Shape;224;p2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an increase in lineage frequency?</a:t>
            </a:r>
            <a:endParaRPr/>
          </a:p>
        </p:txBody>
      </p:sp>
      <p:grpSp>
        <p:nvGrpSpPr>
          <p:cNvPr id="225" name="Google Shape;225;p23"/>
          <p:cNvGrpSpPr/>
          <p:nvPr/>
        </p:nvGrpSpPr>
        <p:grpSpPr>
          <a:xfrm>
            <a:off x="3869048" y="1188257"/>
            <a:ext cx="3995177" cy="3426284"/>
            <a:chOff x="3075757" y="1655082"/>
            <a:chExt cx="6040485" cy="4568379"/>
          </a:xfrm>
        </p:grpSpPr>
        <p:pic>
          <p:nvPicPr>
            <p:cNvPr descr="Picture 6" id="226" name="Google Shape;22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902285">
              <a:off x="5726665" y="3292622"/>
              <a:ext cx="892177" cy="7092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" name="Google Shape;227;p23"/>
            <p:cNvGrpSpPr/>
            <p:nvPr/>
          </p:nvGrpSpPr>
          <p:grpSpPr>
            <a:xfrm>
              <a:off x="3075757" y="1655082"/>
              <a:ext cx="6040485" cy="4568379"/>
              <a:chOff x="0" y="0"/>
              <a:chExt cx="3639066" cy="3804129"/>
            </a:xfrm>
          </p:grpSpPr>
          <p:pic>
            <p:nvPicPr>
              <p:cNvPr descr="Picture 18" id="228" name="Google Shape;228;p23"/>
              <p:cNvPicPr preferRelativeResize="0"/>
              <p:nvPr/>
            </p:nvPicPr>
            <p:blipFill rotWithShape="1">
              <a:blip r:embed="rId4">
                <a:alphaModFix/>
              </a:blip>
              <a:srcRect b="7679" l="29912" r="30016" t="0"/>
              <a:stretch/>
            </p:blipFill>
            <p:spPr>
              <a:xfrm>
                <a:off x="0" y="0"/>
                <a:ext cx="1356975" cy="3804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29" name="Google Shape;229;p2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8547" y="1031901"/>
                <a:ext cx="368576" cy="4152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32" id="230" name="Google Shape;230;p23"/>
              <p:cNvPicPr preferRelativeResize="0"/>
              <p:nvPr/>
            </p:nvPicPr>
            <p:blipFill rotWithShape="1">
              <a:blip r:embed="rId4">
                <a:alphaModFix/>
              </a:blip>
              <a:srcRect b="7679" l="29912" r="30016" t="0"/>
              <a:stretch/>
            </p:blipFill>
            <p:spPr>
              <a:xfrm>
                <a:off x="2282089" y="2"/>
                <a:ext cx="1356977" cy="38041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45" id="231" name="Google Shape;231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8418" y="622254"/>
                <a:ext cx="219802" cy="2620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232" name="Google Shape;232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7126" y="942089"/>
                <a:ext cx="322459" cy="363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Picture 2" id="233" name="Google Shape;233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70079" y="3207529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34" name="Google Shape;234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36929" y="2799154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35" name="Google Shape;235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86629" y="2501754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36" name="Google Shape;236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27929" y="1871379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37" name="Google Shape;237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46679" y="2501754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38" name="Google Shape;238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17704" y="2055679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39" name="Google Shape;239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73454" y="2168779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40" name="Google Shape;240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45054" y="1920204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41" name="Google Shape;241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29204" y="1920204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42" name="Google Shape;242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58129" y="2353079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43" name="Google Shape;243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19029" y="2168779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45" id="244" name="Google Shape;244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05229" y="2650472"/>
              <a:ext cx="364848" cy="314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45" id="245" name="Google Shape;245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01779" y="2622959"/>
              <a:ext cx="364848" cy="314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46" name="Google Shape;246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35229" y="2390779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45" id="247" name="Google Shape;247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54341" y="2217609"/>
              <a:ext cx="364848" cy="314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48" name="Google Shape;248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40004" y="2532304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49" name="Google Shape;249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88254" y="2631604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" id="250" name="Google Shape;250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19029" y="2799154"/>
              <a:ext cx="364849" cy="297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4" name="Google Shape;54;p2"/>
          <p:cNvSpPr txBox="1"/>
          <p:nvPr>
            <p:ph idx="1" type="body"/>
          </p:nvPr>
        </p:nvSpPr>
        <p:spPr>
          <a:xfrm>
            <a:off x="2901951" y="648081"/>
            <a:ext cx="55752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What is a pathogen lineage?</a:t>
            </a:r>
            <a:endParaRPr sz="1800"/>
          </a:p>
          <a:p>
            <a:pPr indent="-24765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What is a pathogen variant?</a:t>
            </a:r>
            <a:endParaRPr sz="1800"/>
          </a:p>
          <a:p>
            <a:pPr indent="-24765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When are variants or lineages of concern?</a:t>
            </a:r>
            <a:endParaRPr sz="1800"/>
          </a:p>
          <a:p>
            <a:pPr indent="-24765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SARS-CoV-2 case study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explains the increase in frequency?</a:t>
            </a:r>
            <a:endParaRPr/>
          </a:p>
        </p:txBody>
      </p:sp>
      <p:sp>
        <p:nvSpPr>
          <p:cNvPr id="256" name="Google Shape;256;p16"/>
          <p:cNvSpPr txBox="1"/>
          <p:nvPr>
            <p:ph idx="1" type="body"/>
          </p:nvPr>
        </p:nvSpPr>
        <p:spPr>
          <a:xfrm>
            <a:off x="688657" y="1151333"/>
            <a:ext cx="7824900" cy="3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Inherent increased transmissibility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Immune escape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Epidemiological amplification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Non-random sampling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Founder effect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100"/>
              </a:spcBef>
              <a:spcAft>
                <a:spcPts val="900"/>
              </a:spcAft>
              <a:buSzPts val="1800"/>
              <a:buNone/>
            </a:pPr>
            <a:r>
              <a:rPr b="1" i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Unseen confounders</a:t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>
            <p:ph idx="1" type="body"/>
          </p:nvPr>
        </p:nvSpPr>
        <p:spPr>
          <a:xfrm>
            <a:off x="688657" y="1151333"/>
            <a:ext cx="7824900" cy="3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Inherent increased transmissibility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Immune escape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Epidemiological amplification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Non-random sampling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Founder effect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900"/>
              </a:spcAft>
              <a:buSzPts val="1800"/>
              <a:buFont typeface="Poppins"/>
              <a:buAutoNum type="arabicPeriod"/>
            </a:pPr>
            <a:r>
              <a:rPr b="1" i="1" lang="en-US">
                <a:latin typeface="Poppins"/>
                <a:ea typeface="Poppins"/>
                <a:cs typeface="Poppins"/>
                <a:sym typeface="Poppins"/>
              </a:rPr>
              <a:t>Unseen confounders</a:t>
            </a:r>
            <a:endParaRPr b="1" i="1"/>
          </a:p>
        </p:txBody>
      </p:sp>
      <p:sp>
        <p:nvSpPr>
          <p:cNvPr id="262" name="Google Shape;262;p2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explains the increase in frequency?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68" name="Google Shape;268;p25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>
                <a:solidFill>
                  <a:schemeClr val="accent3"/>
                </a:solidFill>
              </a:rPr>
              <a:t>What is a pathogen lineage?</a:t>
            </a:r>
            <a:endParaRPr sz="18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>
                <a:solidFill>
                  <a:schemeClr val="accent3"/>
                </a:solidFill>
              </a:rPr>
              <a:t>What is a pathogen variant?</a:t>
            </a:r>
            <a:endParaRPr sz="18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>
                <a:solidFill>
                  <a:schemeClr val="accent3"/>
                </a:solidFill>
              </a:rPr>
              <a:t>When are variants or lineages of concern?</a:t>
            </a:r>
            <a:endParaRPr sz="18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en-US" sz="1800">
                <a:solidFill>
                  <a:schemeClr val="accent5"/>
                </a:solidFill>
              </a:rPr>
              <a:t>SARS-CoV-2 case study</a:t>
            </a:r>
            <a:endParaRPr b="1"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/>
        </p:nvSpPr>
        <p:spPr>
          <a:xfrm>
            <a:off x="0" y="4743975"/>
            <a:ext cx="1566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Volz et al. 2021.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40"/>
          <p:cNvGrpSpPr/>
          <p:nvPr/>
        </p:nvGrpSpPr>
        <p:grpSpPr>
          <a:xfrm>
            <a:off x="627698" y="1453646"/>
            <a:ext cx="3800003" cy="2797374"/>
            <a:chOff x="0" y="-1"/>
            <a:chExt cx="6002216" cy="4418534"/>
          </a:xfrm>
        </p:grpSpPr>
        <p:pic>
          <p:nvPicPr>
            <p:cNvPr descr="Picture 2" id="275" name="Google Shape;275;p40"/>
            <p:cNvPicPr preferRelativeResize="0"/>
            <p:nvPr/>
          </p:nvPicPr>
          <p:blipFill rotWithShape="1">
            <a:blip r:embed="rId3">
              <a:alphaModFix/>
            </a:blip>
            <a:srcRect b="41077" l="0" r="2661" t="0"/>
            <a:stretch/>
          </p:blipFill>
          <p:spPr>
            <a:xfrm>
              <a:off x="216877" y="377621"/>
              <a:ext cx="5785339" cy="4040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40"/>
            <p:cNvSpPr/>
            <p:nvPr/>
          </p:nvSpPr>
          <p:spPr>
            <a:xfrm>
              <a:off x="0" y="-1"/>
              <a:ext cx="492371" cy="688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77" name="Google Shape;277;p40"/>
          <p:cNvSpPr txBox="1"/>
          <p:nvPr/>
        </p:nvSpPr>
        <p:spPr>
          <a:xfrm>
            <a:off x="688657" y="1153487"/>
            <a:ext cx="7369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Poppins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B.1.1.7 spread rapidly from November 2020 to January 2021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5" id="278" name="Google Shape;278;p40"/>
          <p:cNvPicPr preferRelativeResize="0"/>
          <p:nvPr/>
        </p:nvPicPr>
        <p:blipFill rotWithShape="1">
          <a:blip r:embed="rId4">
            <a:alphaModFix/>
          </a:blip>
          <a:srcRect b="13340" l="8941" r="2740" t="7676"/>
          <a:stretch/>
        </p:blipFill>
        <p:spPr>
          <a:xfrm>
            <a:off x="4809313" y="1864349"/>
            <a:ext cx="3793880" cy="190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6416273" y="4743954"/>
            <a:ext cx="268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https://outbreak.info/situation-reports/alpha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8" id="280" name="Google Shape;28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8802" y="3828467"/>
            <a:ext cx="2895674" cy="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SARS-CoV-2 B.1.1.7 (Alpha variant)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286" name="Google Shape;2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929" y="1239822"/>
            <a:ext cx="1659210" cy="3338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87" name="Google Shape;2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011" y="1579685"/>
            <a:ext cx="3388724" cy="3098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/>
        </p:nvSpPr>
        <p:spPr>
          <a:xfrm>
            <a:off x="48025" y="4755525"/>
            <a:ext cx="8533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https://virological.o</a:t>
            </a: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rg/t/preliminary-genomic-characterisation-of-an-emergent-sars-cov-2-lineage-in-the-uk-defined-by-a-novel-set-of-spike-mutations/563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2828374" y="1027340"/>
            <a:ext cx="3487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SARS-CoV-2 B.1.1.7 (Alpha variant)</a:t>
            </a:r>
            <a:endParaRPr/>
          </a:p>
        </p:txBody>
      </p:sp>
      <p:sp>
        <p:nvSpPr>
          <p:cNvPr id="291" name="Google Shape;291;p41"/>
          <p:cNvSpPr txBox="1"/>
          <p:nvPr/>
        </p:nvSpPr>
        <p:spPr>
          <a:xfrm>
            <a:off x="688657" y="1153487"/>
            <a:ext cx="7369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Poppins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B.1.1.7 was extremely genetically distinct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1" id="296" name="Google Shape;296;g11fa7fd9bc1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8628" y="1020890"/>
            <a:ext cx="3194752" cy="34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1fa7fd9bc1_0_2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Mutations of functional importance in B.1.1.7</a:t>
            </a:r>
            <a:endParaRPr/>
          </a:p>
        </p:txBody>
      </p:sp>
      <p:sp>
        <p:nvSpPr>
          <p:cNvPr id="298" name="Google Shape;298;g11fa7fd9bc1_0_23"/>
          <p:cNvSpPr txBox="1"/>
          <p:nvPr/>
        </p:nvSpPr>
        <p:spPr>
          <a:xfrm>
            <a:off x="48025" y="4755525"/>
            <a:ext cx="8961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https://virological.org/t/preliminary-genomic-characterisation-of-an-emergent-sars-cov-2-lineage-in-the-uk-defined-by-a-novel-set-of-spike-mutations/563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1fa7fd9bc1_0_23"/>
          <p:cNvSpPr txBox="1"/>
          <p:nvPr/>
        </p:nvSpPr>
        <p:spPr>
          <a:xfrm>
            <a:off x="688657" y="1153487"/>
            <a:ext cx="7369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603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Char char="•"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Characteristic mutations: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0" name="Google Shape;300;g11fa7fd9bc1_0_23"/>
          <p:cNvGraphicFramePr/>
          <p:nvPr/>
        </p:nvGraphicFramePr>
        <p:xfrm>
          <a:off x="883920" y="14773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{0C7C8BF2-2513-4537-ABF8-8E0F4299690C}</a:tableStyleId>
              </a:tblPr>
              <a:tblGrid>
                <a:gridCol w="803575"/>
                <a:gridCol w="835925"/>
              </a:tblGrid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amino acid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T1001I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A1708D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I2230T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del3675/3677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ORF1b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P314L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del69/70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del144/145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N501Y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A570D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D614D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P681H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</a:tbl>
          </a:graphicData>
        </a:graphic>
      </p:graphicFrame>
      <p:graphicFrame>
        <p:nvGraphicFramePr>
          <p:cNvPr id="301" name="Google Shape;301;g11fa7fd9bc1_0_23"/>
          <p:cNvGraphicFramePr/>
          <p:nvPr/>
        </p:nvGraphicFramePr>
        <p:xfrm>
          <a:off x="2604866" y="14773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{0C7C8BF2-2513-4537-ABF8-8E0F4299690C}</a:tableStyleId>
              </a:tblPr>
              <a:tblGrid>
                <a:gridCol w="773675"/>
                <a:gridCol w="773675"/>
              </a:tblGrid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amino acid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T716I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S982A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D1118H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Q27*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R52I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Y73C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D3L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R203K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G204R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S235F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idx="1" type="body"/>
          </p:nvPr>
        </p:nvSpPr>
        <p:spPr>
          <a:xfrm>
            <a:off x="688657" y="1125564"/>
            <a:ext cx="76266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500"/>
              <a:t>More time to evolve?</a:t>
            </a:r>
            <a:endParaRPr sz="1500"/>
          </a:p>
          <a:p>
            <a:pPr indent="-25400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500"/>
              <a:t>Treatment with monoclonal antibodies =&gt; more reason to evolve?</a:t>
            </a:r>
            <a:endParaRPr sz="1500"/>
          </a:p>
        </p:txBody>
      </p:sp>
      <p:pic>
        <p:nvPicPr>
          <p:cNvPr descr="Picture 4" id="307" name="Google Shape;30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074" y="2132134"/>
            <a:ext cx="3423285" cy="225030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/>
        </p:nvSpPr>
        <p:spPr>
          <a:xfrm>
            <a:off x="5005128" y="4787176"/>
            <a:ext cx="4138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Karim et al. 2021.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200"/>
              <a:t>Persistent infections in immunocompromised patients</a:t>
            </a:r>
            <a:endParaRPr/>
          </a:p>
        </p:txBody>
      </p:sp>
      <p:grpSp>
        <p:nvGrpSpPr>
          <p:cNvPr id="310" name="Google Shape;310;p42"/>
          <p:cNvGrpSpPr/>
          <p:nvPr/>
        </p:nvGrpSpPr>
        <p:grpSpPr>
          <a:xfrm>
            <a:off x="476951" y="2176001"/>
            <a:ext cx="4154924" cy="2131598"/>
            <a:chOff x="476440" y="2552589"/>
            <a:chExt cx="5738053" cy="2943789"/>
          </a:xfrm>
        </p:grpSpPr>
        <p:pic>
          <p:nvPicPr>
            <p:cNvPr descr="Picture 2" id="311" name="Google Shape;311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7630" y="2552589"/>
              <a:ext cx="5686863" cy="29437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42"/>
            <p:cNvSpPr/>
            <p:nvPr/>
          </p:nvSpPr>
          <p:spPr>
            <a:xfrm>
              <a:off x="476440" y="2812263"/>
              <a:ext cx="398901" cy="3965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42"/>
          <p:cNvSpPr txBox="1"/>
          <p:nvPr/>
        </p:nvSpPr>
        <p:spPr>
          <a:xfrm>
            <a:off x="5177924" y="4523513"/>
            <a:ext cx="3245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30 mutations accumulated over time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771632" y="4523513"/>
            <a:ext cx="3603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SARS-CoV-2 RT-PCR was positive for 216 days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6413188" y="4755526"/>
            <a:ext cx="2680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https://outbreak.info/situation-reports/alpha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the increased lineage frequency?</a:t>
            </a:r>
            <a:endParaRPr/>
          </a:p>
        </p:txBody>
      </p:sp>
      <p:sp>
        <p:nvSpPr>
          <p:cNvPr id="321" name="Google Shape;321;p43"/>
          <p:cNvSpPr txBox="1"/>
          <p:nvPr>
            <p:ph idx="1" type="body"/>
          </p:nvPr>
        </p:nvSpPr>
        <p:spPr>
          <a:xfrm>
            <a:off x="688657" y="1151333"/>
            <a:ext cx="7824900" cy="3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Inherent increased transmissibility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Immune escape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Epidemiological amplification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Non-random sampling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Founder effect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100"/>
              </a:spcBef>
              <a:spcAft>
                <a:spcPts val="900"/>
              </a:spcAft>
              <a:buSzPts val="1800"/>
              <a:buNone/>
            </a:pPr>
            <a:r>
              <a:rPr b="1" i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Unseen confounders</a:t>
            </a:r>
            <a:endParaRPr b="1" i="1">
              <a:solidFill>
                <a:schemeClr val="lt1"/>
              </a:solidFill>
            </a:endParaRPr>
          </a:p>
        </p:txBody>
      </p:sp>
      <p:graphicFrame>
        <p:nvGraphicFramePr>
          <p:cNvPr id="322" name="Google Shape;322;p43"/>
          <p:cNvGraphicFramePr/>
          <p:nvPr/>
        </p:nvGraphicFramePr>
        <p:xfrm>
          <a:off x="5181600" y="11672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{0C7C8BF2-2513-4537-ABF8-8E0F4299690C}</a:tableStyleId>
              </a:tblPr>
              <a:tblGrid>
                <a:gridCol w="806300"/>
                <a:gridCol w="845100"/>
              </a:tblGrid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amino acid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T1001I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A1708D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I2230T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del3675/3677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ORF1b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P314L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del69/70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del144/145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N501Y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A570D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D614D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P681H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</a:tbl>
          </a:graphicData>
        </a:graphic>
      </p:graphicFrame>
      <p:graphicFrame>
        <p:nvGraphicFramePr>
          <p:cNvPr id="323" name="Google Shape;323;p43"/>
          <p:cNvGraphicFramePr/>
          <p:nvPr/>
        </p:nvGraphicFramePr>
        <p:xfrm>
          <a:off x="6907982" y="11672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{0C7C8BF2-2513-4537-ABF8-8E0F4299690C}</a:tableStyleId>
              </a:tblPr>
              <a:tblGrid>
                <a:gridCol w="773675"/>
                <a:gridCol w="773675"/>
              </a:tblGrid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amino acid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T716I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S982A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D1118H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Q27*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R52I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Y73C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D3L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R203K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G204R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S235F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</a:tbl>
          </a:graphicData>
        </a:graphic>
      </p:graphicFrame>
      <p:sp>
        <p:nvSpPr>
          <p:cNvPr id="324" name="Google Shape;324;p43"/>
          <p:cNvSpPr/>
          <p:nvPr/>
        </p:nvSpPr>
        <p:spPr>
          <a:xfrm>
            <a:off x="5181600" y="2734175"/>
            <a:ext cx="1612500" cy="1558500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6900290" y="1440179"/>
            <a:ext cx="1524600" cy="754500"/>
          </a:xfrm>
          <a:prstGeom prst="rect">
            <a:avLst/>
          </a:prstGeom>
          <a:solidFill>
            <a:srgbClr val="FFFF00">
              <a:alpha val="1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/>
        </p:nvSpPr>
        <p:spPr>
          <a:xfrm>
            <a:off x="6330123" y="2653500"/>
            <a:ext cx="1863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N501Y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0" y="4755526"/>
            <a:ext cx="2733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https://nextstrain.org/ncov/gisaid/global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21" id="332" name="Google Shape;332;p32"/>
          <p:cNvPicPr preferRelativeResize="0"/>
          <p:nvPr/>
        </p:nvPicPr>
        <p:blipFill rotWithShape="1">
          <a:blip r:embed="rId3">
            <a:alphaModFix/>
          </a:blip>
          <a:srcRect b="0" l="0" r="0" t="4751"/>
          <a:stretch/>
        </p:blipFill>
        <p:spPr>
          <a:xfrm>
            <a:off x="741997" y="1301555"/>
            <a:ext cx="5410200" cy="326952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100"/>
              <a:t>Convergent evolution can signify functional importance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>
            <p:ph idx="1" type="body"/>
          </p:nvPr>
        </p:nvSpPr>
        <p:spPr>
          <a:xfrm>
            <a:off x="2609438" y="2810207"/>
            <a:ext cx="63504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N501Y is in the receptor binding domain (RBD) of the spike glycoprotein, which is important to ACE2 binding and antibody recognition</a:t>
            </a:r>
            <a:endParaRPr sz="1700"/>
          </a:p>
          <a:p>
            <a:pPr indent="-254000" lvl="0" marL="254000" rtl="0" algn="l">
              <a:lnSpc>
                <a:spcPct val="90000"/>
              </a:lnSpc>
              <a:spcBef>
                <a:spcPts val="1700"/>
              </a:spcBef>
              <a:spcAft>
                <a:spcPts val="500"/>
              </a:spcAft>
              <a:buSzPts val="1800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Opens up conformation to increase ACE binding</a:t>
            </a:r>
            <a:endParaRPr sz="1700"/>
          </a:p>
        </p:txBody>
      </p:sp>
      <p:pic>
        <p:nvPicPr>
          <p:cNvPr descr="Picture 8" id="339" name="Google Shape;3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408" y="2810207"/>
            <a:ext cx="1507470" cy="16696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3"/>
          <p:cNvSpPr txBox="1"/>
          <p:nvPr/>
        </p:nvSpPr>
        <p:spPr>
          <a:xfrm>
            <a:off x="7664177" y="4769698"/>
            <a:ext cx="1452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0" y="4764421"/>
            <a:ext cx="1452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https://covariants.org/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4" id="342" name="Google Shape;342;p33"/>
          <p:cNvPicPr preferRelativeResize="0"/>
          <p:nvPr/>
        </p:nvPicPr>
        <p:blipFill rotWithShape="1">
          <a:blip r:embed="rId4">
            <a:alphaModFix/>
          </a:blip>
          <a:srcRect b="0" l="6913" r="0" t="0"/>
          <a:stretch/>
        </p:blipFill>
        <p:spPr>
          <a:xfrm>
            <a:off x="613708" y="1258728"/>
            <a:ext cx="7973600" cy="1247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3"/>
          <p:cNvGrpSpPr/>
          <p:nvPr/>
        </p:nvGrpSpPr>
        <p:grpSpPr>
          <a:xfrm>
            <a:off x="4859938" y="1038981"/>
            <a:ext cx="230458" cy="1624094"/>
            <a:chOff x="0" y="-1"/>
            <a:chExt cx="307278" cy="1829759"/>
          </a:xfrm>
        </p:grpSpPr>
        <p:cxnSp>
          <p:nvCxnSpPr>
            <p:cNvPr id="344" name="Google Shape;344;p33"/>
            <p:cNvCxnSpPr/>
            <p:nvPr/>
          </p:nvCxnSpPr>
          <p:spPr>
            <a:xfrm flipH="1">
              <a:off x="8323" y="0"/>
              <a:ext cx="1" cy="1820655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p33"/>
            <p:cNvCxnSpPr/>
            <p:nvPr/>
          </p:nvCxnSpPr>
          <p:spPr>
            <a:xfrm flipH="1">
              <a:off x="306426" y="-1"/>
              <a:ext cx="1" cy="1829759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p33"/>
            <p:cNvCxnSpPr/>
            <p:nvPr/>
          </p:nvCxnSpPr>
          <p:spPr>
            <a:xfrm>
              <a:off x="8323" y="10194"/>
              <a:ext cx="298955" cy="1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0" y="1824614"/>
              <a:ext cx="298954" cy="1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8" name="Google Shape;348;p3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100"/>
              <a:t>Convergent evolution can signify functional importance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1491327" y="1279672"/>
            <a:ext cx="2505601" cy="3317459"/>
            <a:chOff x="1391074" y="1525475"/>
            <a:chExt cx="3340801" cy="4423278"/>
          </a:xfrm>
        </p:grpSpPr>
        <p:grpSp>
          <p:nvGrpSpPr>
            <p:cNvPr id="60" name="Google Shape;60;p3"/>
            <p:cNvGrpSpPr/>
            <p:nvPr/>
          </p:nvGrpSpPr>
          <p:grpSpPr>
            <a:xfrm>
              <a:off x="1764623" y="2291153"/>
              <a:ext cx="2593587" cy="3657600"/>
              <a:chOff x="1888878" y="2416988"/>
              <a:chExt cx="2593587" cy="3657600"/>
            </a:xfrm>
          </p:grpSpPr>
          <p:grpSp>
            <p:nvGrpSpPr>
              <p:cNvPr id="61" name="Google Shape;61;p3"/>
              <p:cNvGrpSpPr/>
              <p:nvPr/>
            </p:nvGrpSpPr>
            <p:grpSpPr>
              <a:xfrm>
                <a:off x="1888878" y="2416988"/>
                <a:ext cx="1509010" cy="3657600"/>
                <a:chOff x="-12" y="-126225"/>
                <a:chExt cx="1509008" cy="3584471"/>
              </a:xfrm>
            </p:grpSpPr>
            <p:pic>
              <p:nvPicPr>
                <p:cNvPr descr="Picture 3" id="62" name="Google Shape;62;p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7678" l="29913" r="30017" t="0"/>
                <a:stretch/>
              </p:blipFill>
              <p:spPr>
                <a:xfrm>
                  <a:off x="-12" y="-126225"/>
                  <a:ext cx="1509008" cy="35844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63" name="Google Shape;63;p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90846" y="603247"/>
                  <a:ext cx="489133" cy="4669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5" id="64" name="Google Shape;64;p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669368" y="518267"/>
                  <a:ext cx="421219" cy="4254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Picture 2" id="65" name="Google Shape;65;p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30243" y="856103"/>
                  <a:ext cx="448520" cy="4281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6" name="Google Shape;66;p3"/>
              <p:cNvSpPr txBox="1"/>
              <p:nvPr/>
            </p:nvSpPr>
            <p:spPr>
              <a:xfrm>
                <a:off x="3590265" y="2416988"/>
                <a:ext cx="892200" cy="354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34275" spcFirstLastPara="1" rIns="342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</a:t>
                </a: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12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</a:t>
                </a: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12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12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" name="Google Shape;67;p3"/>
            <p:cNvSpPr txBox="1"/>
            <p:nvPr/>
          </p:nvSpPr>
          <p:spPr>
            <a:xfrm>
              <a:off x="1391074" y="1525475"/>
              <a:ext cx="3340801" cy="461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Within host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4572000" y="1280127"/>
            <a:ext cx="3627676" cy="3317003"/>
            <a:chOff x="6500974" y="1526082"/>
            <a:chExt cx="4836901" cy="4422671"/>
          </a:xfrm>
        </p:grpSpPr>
        <p:sp>
          <p:nvSpPr>
            <p:cNvPr id="69" name="Google Shape;69;p3"/>
            <p:cNvSpPr txBox="1"/>
            <p:nvPr/>
          </p:nvSpPr>
          <p:spPr>
            <a:xfrm>
              <a:off x="6500974" y="1526082"/>
              <a:ext cx="4836901" cy="461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595959"/>
                  </a:solidFill>
                  <a:latin typeface="Poppins"/>
                  <a:ea typeface="Poppins"/>
                  <a:cs typeface="Poppins"/>
                  <a:sym typeface="Poppins"/>
                </a:rPr>
                <a:t>On a population level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" name="Google Shape;70;p3"/>
            <p:cNvGrpSpPr/>
            <p:nvPr/>
          </p:nvGrpSpPr>
          <p:grpSpPr>
            <a:xfrm>
              <a:off x="7327685" y="2291153"/>
              <a:ext cx="3183478" cy="3657600"/>
              <a:chOff x="6378559" y="2278946"/>
              <a:chExt cx="3183478" cy="3657600"/>
            </a:xfrm>
          </p:grpSpPr>
          <p:grpSp>
            <p:nvGrpSpPr>
              <p:cNvPr id="71" name="Google Shape;71;p3"/>
              <p:cNvGrpSpPr/>
              <p:nvPr/>
            </p:nvGrpSpPr>
            <p:grpSpPr>
              <a:xfrm>
                <a:off x="6378559" y="2278946"/>
                <a:ext cx="3183478" cy="3657600"/>
                <a:chOff x="0" y="-209900"/>
                <a:chExt cx="3045729" cy="3499337"/>
              </a:xfrm>
            </p:grpSpPr>
            <p:grpSp>
              <p:nvGrpSpPr>
                <p:cNvPr id="72" name="Google Shape;72;p3"/>
                <p:cNvGrpSpPr/>
                <p:nvPr/>
              </p:nvGrpSpPr>
              <p:grpSpPr>
                <a:xfrm>
                  <a:off x="14865" y="-171711"/>
                  <a:ext cx="817866" cy="1759792"/>
                  <a:chOff x="-69863" y="-255411"/>
                  <a:chExt cx="817865" cy="1759790"/>
                </a:xfrm>
              </p:grpSpPr>
              <p:pic>
                <p:nvPicPr>
                  <p:cNvPr descr="Picture 11" id="73" name="Google Shape;73;p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7681" l="29913" r="30017" t="0"/>
                  <a:stretch/>
                </p:blipFill>
                <p:spPr>
                  <a:xfrm>
                    <a:off x="-69863" y="-255411"/>
                    <a:ext cx="817865" cy="17597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2" id="74" name="Google Shape;74;p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97376" y="167648"/>
                    <a:ext cx="265106" cy="2292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13" id="75" name="Google Shape;75;p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320660" y="86133"/>
                    <a:ext cx="265099" cy="24254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6" name="Google Shape;76;p3"/>
                <p:cNvGrpSpPr/>
                <p:nvPr/>
              </p:nvGrpSpPr>
              <p:grpSpPr>
                <a:xfrm>
                  <a:off x="1092375" y="267061"/>
                  <a:ext cx="642010" cy="1491196"/>
                  <a:chOff x="0" y="0"/>
                  <a:chExt cx="642009" cy="1491194"/>
                </a:xfrm>
              </p:grpSpPr>
              <p:pic>
                <p:nvPicPr>
                  <p:cNvPr descr="Picture 16" id="77" name="Google Shape;77;p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7678" l="29913" r="30017" t="0"/>
                  <a:stretch/>
                </p:blipFill>
                <p:spPr>
                  <a:xfrm>
                    <a:off x="0" y="0"/>
                    <a:ext cx="642009" cy="1491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2" id="78" name="Google Shape;78;p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19400" y="266195"/>
                    <a:ext cx="208102" cy="1942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9" name="Google Shape;79;p3"/>
                <p:cNvGrpSpPr/>
                <p:nvPr/>
              </p:nvGrpSpPr>
              <p:grpSpPr>
                <a:xfrm>
                  <a:off x="1018240" y="1798242"/>
                  <a:ext cx="642010" cy="1491195"/>
                  <a:chOff x="0" y="0"/>
                  <a:chExt cx="642009" cy="1491194"/>
                </a:xfrm>
              </p:grpSpPr>
              <p:pic>
                <p:nvPicPr>
                  <p:cNvPr descr="Picture 28" id="80" name="Google Shape;80;p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7678" l="29913" r="30017" t="0"/>
                  <a:stretch/>
                </p:blipFill>
                <p:spPr>
                  <a:xfrm>
                    <a:off x="0" y="0"/>
                    <a:ext cx="642009" cy="1491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30" id="81" name="Google Shape;81;p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284783" y="215606"/>
                    <a:ext cx="179209" cy="1770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2" id="82" name="Google Shape;82;p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7132" y="403789"/>
                    <a:ext cx="190824" cy="178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3" name="Google Shape;83;p3"/>
                <p:cNvGrpSpPr/>
                <p:nvPr/>
              </p:nvGrpSpPr>
              <p:grpSpPr>
                <a:xfrm>
                  <a:off x="1738286" y="1097894"/>
                  <a:ext cx="642011" cy="1491195"/>
                  <a:chOff x="0" y="0"/>
                  <a:chExt cx="642009" cy="1491194"/>
                </a:xfrm>
              </p:grpSpPr>
              <p:pic>
                <p:nvPicPr>
                  <p:cNvPr descr="Picture 33" id="84" name="Google Shape;84;p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7678" l="29913" r="30017" t="0"/>
                  <a:stretch/>
                </p:blipFill>
                <p:spPr>
                  <a:xfrm>
                    <a:off x="0" y="0"/>
                    <a:ext cx="642009" cy="1491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2" id="85" name="Google Shape;85;p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55739" y="392026"/>
                    <a:ext cx="190824" cy="1781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6" name="Google Shape;86;p3"/>
                <p:cNvGrpSpPr/>
                <p:nvPr/>
              </p:nvGrpSpPr>
              <p:grpSpPr>
                <a:xfrm>
                  <a:off x="2260731" y="-209900"/>
                  <a:ext cx="642011" cy="1491195"/>
                  <a:chOff x="0" y="-209900"/>
                  <a:chExt cx="642010" cy="1491194"/>
                </a:xfrm>
              </p:grpSpPr>
              <p:pic>
                <p:nvPicPr>
                  <p:cNvPr descr="Picture 38" id="87" name="Google Shape;87;p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7678" l="29913" r="30017" t="0"/>
                  <a:stretch/>
                </p:blipFill>
                <p:spPr>
                  <a:xfrm>
                    <a:off x="0" y="-209900"/>
                    <a:ext cx="642010" cy="1491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2" id="88" name="Google Shape;88;p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56119" y="292138"/>
                    <a:ext cx="208103" cy="1942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40" id="89" name="Google Shape;89;p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293184" y="58372"/>
                    <a:ext cx="192773" cy="19043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0" name="Google Shape;90;p3"/>
                <p:cNvGrpSpPr/>
                <p:nvPr/>
              </p:nvGrpSpPr>
              <p:grpSpPr>
                <a:xfrm>
                  <a:off x="0" y="1691159"/>
                  <a:ext cx="642010" cy="1491195"/>
                  <a:chOff x="0" y="0"/>
                  <a:chExt cx="642009" cy="1491194"/>
                </a:xfrm>
              </p:grpSpPr>
              <p:pic>
                <p:nvPicPr>
                  <p:cNvPr descr="Picture 43" id="91" name="Google Shape;91;p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7678" l="29913" r="30017" t="0"/>
                  <a:stretch/>
                </p:blipFill>
                <p:spPr>
                  <a:xfrm>
                    <a:off x="0" y="0"/>
                    <a:ext cx="642009" cy="1491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45" id="92" name="Google Shape;92;p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284783" y="215606"/>
                    <a:ext cx="179209" cy="1770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3" name="Google Shape;93;p3"/>
                <p:cNvGrpSpPr/>
                <p:nvPr/>
              </p:nvGrpSpPr>
              <p:grpSpPr>
                <a:xfrm>
                  <a:off x="2403718" y="1631737"/>
                  <a:ext cx="642011" cy="1491196"/>
                  <a:chOff x="0" y="0"/>
                  <a:chExt cx="642009" cy="1491194"/>
                </a:xfrm>
              </p:grpSpPr>
              <p:pic>
                <p:nvPicPr>
                  <p:cNvPr descr="Picture 48" id="94" name="Google Shape;94;p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7678" l="29913" r="30017" t="0"/>
                  <a:stretch/>
                </p:blipFill>
                <p:spPr>
                  <a:xfrm>
                    <a:off x="0" y="0"/>
                    <a:ext cx="642009" cy="1491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2" id="95" name="Google Shape;95;p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62858" y="307175"/>
                    <a:ext cx="208103" cy="19425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Picture 2" id="96" name="Google Shape;96;p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36948" y="402761"/>
                    <a:ext cx="190824" cy="1781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descr="Picture 52" id="97" name="Google Shape;97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716282" y="2920103"/>
                <a:ext cx="228298" cy="2088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98" name="Google Shape;98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686122" y="3180312"/>
                <a:ext cx="192788" cy="1799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99" name="Google Shape;99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771187" y="3022103"/>
                <a:ext cx="208103" cy="1942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100" name="Google Shape;100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414884" y="3800642"/>
                <a:ext cx="190824" cy="178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101" name="Google Shape;101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296047" y="3889705"/>
                <a:ext cx="190824" cy="178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102" name="Google Shape;102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932485" y="2746701"/>
                <a:ext cx="208103" cy="1942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103" name="Google Shape;103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081253" y="4389077"/>
                <a:ext cx="190824" cy="178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2" id="104" name="Google Shape;104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545097" y="4605522"/>
                <a:ext cx="190824" cy="178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93" id="105" name="Google Shape;105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44851" y="4445187"/>
                <a:ext cx="179209" cy="1770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94" id="106" name="Google Shape;106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15768" y="4545365"/>
                <a:ext cx="179209" cy="1770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7" name="Google Shape;107;p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Pathogens evolve continuously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/>
        </p:nvSpPr>
        <p:spPr>
          <a:xfrm>
            <a:off x="62450" y="4771775"/>
            <a:ext cx="2222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https://nextstrain.org/sars-cov-2/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6" id="354" name="Google Shape;354;p34"/>
          <p:cNvPicPr preferRelativeResize="0"/>
          <p:nvPr/>
        </p:nvPicPr>
        <p:blipFill rotWithShape="1">
          <a:blip r:embed="rId3">
            <a:alphaModFix/>
          </a:blip>
          <a:srcRect b="0" l="0" r="0" t="2835"/>
          <a:stretch/>
        </p:blipFill>
        <p:spPr>
          <a:xfrm>
            <a:off x="1654986" y="1168718"/>
            <a:ext cx="5891044" cy="338493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E484K: another example of convergent evolution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4" id="360" name="Google Shape;360;p35"/>
          <p:cNvPicPr preferRelativeResize="0"/>
          <p:nvPr/>
        </p:nvPicPr>
        <p:blipFill rotWithShape="1">
          <a:blip r:embed="rId3">
            <a:alphaModFix/>
          </a:blip>
          <a:srcRect b="0" l="6913" r="0" t="0"/>
          <a:stretch/>
        </p:blipFill>
        <p:spPr>
          <a:xfrm>
            <a:off x="613708" y="1258728"/>
            <a:ext cx="7973600" cy="124734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 txBox="1"/>
          <p:nvPr>
            <p:ph idx="1" type="body"/>
          </p:nvPr>
        </p:nvSpPr>
        <p:spPr>
          <a:xfrm>
            <a:off x="5171744" y="2708337"/>
            <a:ext cx="3523500" cy="21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E484K is in the receptor binding domain of the spike glycoprotein</a:t>
            </a:r>
            <a:endParaRPr sz="1700"/>
          </a:p>
          <a:p>
            <a:pPr indent="-254000" lvl="0" marL="254000" rtl="0" algn="l">
              <a:lnSpc>
                <a:spcPct val="90000"/>
              </a:lnSpc>
              <a:spcBef>
                <a:spcPts val="1700"/>
              </a:spcBef>
              <a:spcAft>
                <a:spcPts val="500"/>
              </a:spcAft>
              <a:buSzPts val="1800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E484K reduces antibody neutralization, driving immune escape</a:t>
            </a:r>
            <a:endParaRPr sz="1700"/>
          </a:p>
        </p:txBody>
      </p:sp>
      <p:pic>
        <p:nvPicPr>
          <p:cNvPr descr="Picture 7" id="362" name="Google Shape;36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820" y="2944688"/>
            <a:ext cx="4722530" cy="150862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/>
          <p:nvPr/>
        </p:nvSpPr>
        <p:spPr>
          <a:xfrm>
            <a:off x="0" y="4764024"/>
            <a:ext cx="36177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https://jbloomlab.github.io/SARS2_RBD_Ab_escape_maps/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7691477" y="4789689"/>
            <a:ext cx="1452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E484K: another example of convergent evolution</a:t>
            </a:r>
            <a:endParaRPr/>
          </a:p>
        </p:txBody>
      </p:sp>
      <p:grpSp>
        <p:nvGrpSpPr>
          <p:cNvPr id="366" name="Google Shape;366;p35"/>
          <p:cNvGrpSpPr/>
          <p:nvPr/>
        </p:nvGrpSpPr>
        <p:grpSpPr>
          <a:xfrm>
            <a:off x="4219857" y="1059078"/>
            <a:ext cx="336900" cy="1624094"/>
            <a:chOff x="0" y="-1"/>
            <a:chExt cx="307278" cy="1829759"/>
          </a:xfrm>
        </p:grpSpPr>
        <p:cxnSp>
          <p:nvCxnSpPr>
            <p:cNvPr id="367" name="Google Shape;367;p35"/>
            <p:cNvCxnSpPr/>
            <p:nvPr/>
          </p:nvCxnSpPr>
          <p:spPr>
            <a:xfrm flipH="1">
              <a:off x="8323" y="0"/>
              <a:ext cx="1" cy="1820655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8" name="Google Shape;368;p35"/>
            <p:cNvCxnSpPr/>
            <p:nvPr/>
          </p:nvCxnSpPr>
          <p:spPr>
            <a:xfrm flipH="1">
              <a:off x="306426" y="-1"/>
              <a:ext cx="1" cy="1829759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9" name="Google Shape;369;p35"/>
            <p:cNvCxnSpPr/>
            <p:nvPr/>
          </p:nvCxnSpPr>
          <p:spPr>
            <a:xfrm>
              <a:off x="8323" y="10194"/>
              <a:ext cx="298955" cy="1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p35"/>
            <p:cNvCxnSpPr/>
            <p:nvPr/>
          </p:nvCxnSpPr>
          <p:spPr>
            <a:xfrm>
              <a:off x="0" y="1824614"/>
              <a:ext cx="298954" cy="1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fa7fd9bc1_0_4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the increased lineage frequency?</a:t>
            </a:r>
            <a:endParaRPr/>
          </a:p>
        </p:txBody>
      </p:sp>
      <p:sp>
        <p:nvSpPr>
          <p:cNvPr id="376" name="Google Shape;376;g11fa7fd9bc1_0_49"/>
          <p:cNvSpPr txBox="1"/>
          <p:nvPr>
            <p:ph idx="1" type="body"/>
          </p:nvPr>
        </p:nvSpPr>
        <p:spPr>
          <a:xfrm>
            <a:off x="688657" y="1151333"/>
            <a:ext cx="7824900" cy="3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Inherent increased transmissibility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Immune escape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Epidemiological amplification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Non-random sampling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Founder effect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100"/>
              </a:spcBef>
              <a:spcAft>
                <a:spcPts val="900"/>
              </a:spcAft>
              <a:buSzPts val="1800"/>
              <a:buNone/>
            </a:pPr>
            <a:r>
              <a:rPr b="1" i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Unseen confounders</a:t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381" name="Google Shape;381;p26"/>
          <p:cNvPicPr preferRelativeResize="0"/>
          <p:nvPr/>
        </p:nvPicPr>
        <p:blipFill rotWithShape="1">
          <a:blip r:embed="rId3">
            <a:alphaModFix/>
          </a:blip>
          <a:srcRect b="0" l="44134" r="0" t="43333"/>
          <a:stretch/>
        </p:blipFill>
        <p:spPr>
          <a:xfrm>
            <a:off x="4902518" y="1538609"/>
            <a:ext cx="3007780" cy="309464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/>
          <p:nvPr/>
        </p:nvSpPr>
        <p:spPr>
          <a:xfrm>
            <a:off x="5439899" y="4641910"/>
            <a:ext cx="247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Volz et al. 2021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the increased lineage frequency?</a:t>
            </a:r>
            <a:endParaRPr/>
          </a:p>
        </p:txBody>
      </p:sp>
      <p:sp>
        <p:nvSpPr>
          <p:cNvPr id="384" name="Google Shape;384;p26"/>
          <p:cNvSpPr txBox="1"/>
          <p:nvPr/>
        </p:nvSpPr>
        <p:spPr>
          <a:xfrm>
            <a:off x="688657" y="1153487"/>
            <a:ext cx="7369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Poppins"/>
              <a:buChar char="•"/>
            </a:pPr>
            <a:r>
              <a:rPr b="1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B.1.1.7 has a transmission advantage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5" name="Google Shape;385;p26"/>
          <p:cNvGraphicFramePr/>
          <p:nvPr/>
        </p:nvGraphicFramePr>
        <p:xfrm>
          <a:off x="952500" y="15386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{0C7C8BF2-2513-4537-ABF8-8E0F4299690C}</a:tableStyleId>
              </a:tblPr>
              <a:tblGrid>
                <a:gridCol w="813925"/>
                <a:gridCol w="813925"/>
              </a:tblGrid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amino acid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T1001I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A1708D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I2230T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del3675/3677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ORF1b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P314L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del69/70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del144/145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N501Y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A570D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D614D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P681H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</a:tbl>
          </a:graphicData>
        </a:graphic>
      </p:graphicFrame>
      <p:graphicFrame>
        <p:nvGraphicFramePr>
          <p:cNvPr id="386" name="Google Shape;386;p26"/>
          <p:cNvGraphicFramePr/>
          <p:nvPr/>
        </p:nvGraphicFramePr>
        <p:xfrm>
          <a:off x="2694122" y="15386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{0C7C8BF2-2513-4537-ABF8-8E0F4299690C}</a:tableStyleId>
              </a:tblPr>
              <a:tblGrid>
                <a:gridCol w="773675"/>
                <a:gridCol w="773675"/>
              </a:tblGrid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amino acid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T716I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S982A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D1118H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Q27*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R52I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Y73C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D3L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R203K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G204R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S235F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1591_2021_1318_Fig2_HTML.jpeg" id="391" name="Google Shape;391;g11fa7fd9bc1_0_33"/>
          <p:cNvPicPr preferRelativeResize="0"/>
          <p:nvPr/>
        </p:nvPicPr>
        <p:blipFill rotWithShape="1">
          <a:blip r:embed="rId3">
            <a:alphaModFix/>
          </a:blip>
          <a:srcRect b="35625" l="9684" r="6323" t="31767"/>
          <a:stretch/>
        </p:blipFill>
        <p:spPr>
          <a:xfrm>
            <a:off x="4572000" y="1910641"/>
            <a:ext cx="4208844" cy="20990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g11fa7fd9bc1_0_33"/>
          <p:cNvGraphicFramePr/>
          <p:nvPr/>
        </p:nvGraphicFramePr>
        <p:xfrm>
          <a:off x="952500" y="15386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{0C7C8BF2-2513-4537-ABF8-8E0F4299690C}</a:tableStyleId>
              </a:tblPr>
              <a:tblGrid>
                <a:gridCol w="813925"/>
                <a:gridCol w="813925"/>
              </a:tblGrid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amino acid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T1001I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A1708D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I2230T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ORF1a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del3675/3677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ORF1b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P314L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del69/70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del144/145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N501Y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A570D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D614D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  <a:tr h="25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150" marB="33150" marR="66325" marL="663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P681H</a:t>
                      </a:r>
                      <a:endParaRPr sz="1100"/>
                    </a:p>
                  </a:txBody>
                  <a:tcPr marT="33150" marB="33150" marR="66325" marL="66325" anchor="ctr"/>
                </a:tc>
              </a:tr>
            </a:tbl>
          </a:graphicData>
        </a:graphic>
      </p:graphicFrame>
      <p:graphicFrame>
        <p:nvGraphicFramePr>
          <p:cNvPr id="393" name="Google Shape;393;g11fa7fd9bc1_0_33"/>
          <p:cNvGraphicFramePr/>
          <p:nvPr/>
        </p:nvGraphicFramePr>
        <p:xfrm>
          <a:off x="2694122" y="15386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{0C7C8BF2-2513-4537-ABF8-8E0F4299690C}</a:tableStyleId>
              </a:tblPr>
              <a:tblGrid>
                <a:gridCol w="773675"/>
                <a:gridCol w="773675"/>
              </a:tblGrid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amino acid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T716I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S982A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D1118H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Q27*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R52I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ORF8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Y73C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D3L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R203K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G204R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  <a:tr h="26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</a:t>
                      </a:r>
                      <a:endParaRPr sz="1100"/>
                    </a:p>
                  </a:txBody>
                  <a:tcPr marT="33650" marB="33650" marR="67300" marL="67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accent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S235F</a:t>
                      </a:r>
                      <a:endParaRPr sz="1100"/>
                    </a:p>
                  </a:txBody>
                  <a:tcPr marT="33650" marB="33650" marR="67300" marL="67300" anchor="ctr"/>
                </a:tc>
              </a:tr>
            </a:tbl>
          </a:graphicData>
        </a:graphic>
      </p:graphicFrame>
      <p:sp>
        <p:nvSpPr>
          <p:cNvPr id="394" name="Google Shape;394;g11fa7fd9bc1_0_33"/>
          <p:cNvSpPr txBox="1"/>
          <p:nvPr/>
        </p:nvSpPr>
        <p:spPr>
          <a:xfrm>
            <a:off x="688657" y="1153487"/>
            <a:ext cx="7369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B.1.1.7 does not have strong immune escape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1fa7fd9bc1_0_33"/>
          <p:cNvSpPr txBox="1"/>
          <p:nvPr/>
        </p:nvSpPr>
        <p:spPr>
          <a:xfrm>
            <a:off x="6673600" y="4770903"/>
            <a:ext cx="247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Planas et al. 2021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11fa7fd9bc1_0_3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What explains the increased lineage frequency?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explains the increase in frequency?</a:t>
            </a:r>
            <a:endParaRPr/>
          </a:p>
        </p:txBody>
      </p:sp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688657" y="1151333"/>
            <a:ext cx="7824900" cy="3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Inherent increased transmissibility 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Immune escape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Epidemiological amplification</a:t>
            </a:r>
            <a:endParaRPr b="1"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Non-random sampling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Font typeface="Poppins"/>
              <a:buAutoNum type="arabicPeriod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Founder effect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100"/>
              </a:spcBef>
              <a:spcAft>
                <a:spcPts val="900"/>
              </a:spcAft>
              <a:buSzPts val="1800"/>
              <a:buNone/>
            </a:pPr>
            <a:r>
              <a:rPr b="1" i="1"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Unseen confounders</a:t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08" name="Google Shape;408;p45"/>
          <p:cNvSpPr txBox="1"/>
          <p:nvPr>
            <p:ph idx="1" type="body"/>
          </p:nvPr>
        </p:nvSpPr>
        <p:spPr>
          <a:xfrm>
            <a:off x="2901951" y="1203960"/>
            <a:ext cx="54864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317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•"/>
            </a:pPr>
            <a:r>
              <a:rPr lang="en-US"/>
              <a:t>We expect new lineages and variants to naturally arise regularly</a:t>
            </a:r>
            <a:endParaRPr/>
          </a:p>
          <a:p>
            <a:pPr indent="-254000" lvl="0" marL="3175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Poppins"/>
              <a:buChar char="•"/>
            </a:pPr>
            <a:r>
              <a:rPr lang="en-US"/>
              <a:t>Lineages/variants increase in frequency for many reasons, including founder effects, epidemiological amplification or inherent virological traits</a:t>
            </a:r>
            <a:endParaRPr/>
          </a:p>
          <a:p>
            <a:pPr indent="-254000" lvl="0" marL="317500" rtl="0" algn="l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SzPts val="1600"/>
              <a:buFont typeface="Poppins"/>
              <a:buChar char="•"/>
            </a:pPr>
            <a:r>
              <a:rPr lang="en-US"/>
              <a:t>We need to assess why a variant increased in frequency before we make conclusions about its properties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5" id="112" name="Google Shape;112;p4"/>
          <p:cNvPicPr preferRelativeResize="0"/>
          <p:nvPr/>
        </p:nvPicPr>
        <p:blipFill rotWithShape="1">
          <a:blip r:embed="rId3">
            <a:alphaModFix/>
          </a:blip>
          <a:srcRect b="28325" l="16402" r="1408" t="44635"/>
          <a:stretch/>
        </p:blipFill>
        <p:spPr>
          <a:xfrm>
            <a:off x="214744" y="1866376"/>
            <a:ext cx="8568038" cy="18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6661568" y="4743969"/>
            <a:ext cx="2482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https://nextstrain.org/ncov/gisaid/global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When do mutations matter?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/>
        </p:nvSpPr>
        <p:spPr>
          <a:xfrm>
            <a:off x="5164693" y="1240910"/>
            <a:ext cx="35139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phylogenetically-defined group of sequences that encompasses ancestors and descendants</a:t>
            </a:r>
            <a:endParaRPr sz="1100"/>
          </a:p>
          <a:p>
            <a:pPr indent="-254000" lvl="0" marL="25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Reflects the evolutionary relationships of pathogens </a:t>
            </a:r>
            <a:endParaRPr sz="1100"/>
          </a:p>
          <a:p>
            <a:pPr indent="-254000" lvl="0" marL="254000" marR="0" rtl="0" algn="l">
              <a:lnSpc>
                <a:spcPct val="100000"/>
              </a:lnSpc>
              <a:spcBef>
                <a:spcPts val="2100"/>
              </a:spcBef>
              <a:spcAft>
                <a:spcPts val="90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Not always consistently defined across different pathogens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1547132" y="3940116"/>
            <a:ext cx="3411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 Rambaut et al. 2020.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2" id="121" name="Google Shape;121;p5"/>
          <p:cNvPicPr preferRelativeResize="0"/>
          <p:nvPr/>
        </p:nvPicPr>
        <p:blipFill rotWithShape="1">
          <a:blip r:embed="rId3">
            <a:alphaModFix/>
          </a:blip>
          <a:srcRect b="67558" l="0" r="0" t="0"/>
          <a:stretch/>
        </p:blipFill>
        <p:spPr>
          <a:xfrm>
            <a:off x="688658" y="1265496"/>
            <a:ext cx="4209412" cy="267461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688657" y="4402094"/>
            <a:ext cx="76197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Useful resource for SARS-CoV-2: </a:t>
            </a:r>
            <a:r>
              <a:rPr b="0" i="0" lang="en-US" sz="1300" u="sng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https://cov-lineages.org/lineage_list.html</a:t>
            </a:r>
            <a:r>
              <a:rPr b="0" i="0" lang="en-US" sz="1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a pathogen lineage?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/>
        </p:nvSpPr>
        <p:spPr>
          <a:xfrm>
            <a:off x="688657" y="1338247"/>
            <a:ext cx="79218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term variant just means </a:t>
            </a:r>
            <a:r>
              <a:rPr b="1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“genetically distinct”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and indicates a collection of specific mutations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We are particularly interested in the </a:t>
            </a:r>
            <a:r>
              <a:rPr b="1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frequency of variants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with mutations that may have functional importance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a variant?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688657" y="1338247"/>
            <a:ext cx="7922100" cy="25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term variant just means </a:t>
            </a:r>
            <a:r>
              <a:rPr b="1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“genetically distinct”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and indicates a collection of specific mutations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We are particularly interested in the </a:t>
            </a:r>
            <a:r>
              <a:rPr b="1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frequency of variants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with mutations that may have functional importance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Pathogens </a:t>
            </a:r>
            <a:r>
              <a:rPr b="1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evolve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continuously within host and on the population level, so we expect variants to </a:t>
            </a:r>
            <a:r>
              <a:rPr b="1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emerge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constantly</a:t>
            </a:r>
            <a:endParaRPr b="0" i="0" sz="18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1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a variant?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>
                <a:solidFill>
                  <a:schemeClr val="accent3"/>
                </a:solidFill>
              </a:rPr>
              <a:t>What is a pathogen lineage?</a:t>
            </a:r>
            <a:endParaRPr sz="18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>
                <a:solidFill>
                  <a:schemeClr val="accent3"/>
                </a:solidFill>
              </a:rPr>
              <a:t>What is a pathogen variant?</a:t>
            </a:r>
            <a:endParaRPr sz="18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en-US" sz="1800">
                <a:solidFill>
                  <a:schemeClr val="accent5"/>
                </a:solidFill>
              </a:rPr>
              <a:t>When are variants or lineages of concern?</a:t>
            </a:r>
            <a:endParaRPr b="1" sz="1800">
              <a:solidFill>
                <a:schemeClr val="accent5"/>
              </a:solidFill>
            </a:endParaRPr>
          </a:p>
          <a:p>
            <a:pPr indent="-247650" lvl="0" marL="254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>
                <a:solidFill>
                  <a:schemeClr val="accent3"/>
                </a:solidFill>
              </a:rPr>
              <a:t>SARS-CoV-2 case study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5963400" y="4744007"/>
            <a:ext cx="3180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https://outbreak.info/situation-reports?pango=B.1.526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When is a variant of concern?</a:t>
            </a:r>
            <a:endParaRPr/>
          </a:p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688658" y="1018070"/>
            <a:ext cx="34581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We expect variants to emerge constantly</a:t>
            </a:r>
            <a:endParaRPr sz="1700"/>
          </a:p>
          <a:p>
            <a:pPr indent="-266700" lvl="0" marL="266700" rtl="0" algn="l">
              <a:lnSpc>
                <a:spcPct val="90000"/>
              </a:lnSpc>
              <a:spcBef>
                <a:spcPts val="2100"/>
              </a:spcBef>
              <a:spcAft>
                <a:spcPts val="900"/>
              </a:spcAft>
              <a:buSzPts val="1800"/>
              <a:buFont typeface="Arial"/>
              <a:buChar char="•"/>
            </a:pPr>
            <a:r>
              <a:rPr lang="en-US" sz="1700">
                <a:latin typeface="Poppins"/>
                <a:ea typeface="Poppins"/>
                <a:cs typeface="Poppins"/>
                <a:sym typeface="Poppins"/>
              </a:rPr>
              <a:t>We expect variants/lineages to increase and decrease in frequency in the population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descr="Picture 2" id="149" name="Google Shape;149;p7"/>
          <p:cNvPicPr preferRelativeResize="0"/>
          <p:nvPr/>
        </p:nvPicPr>
        <p:blipFill rotWithShape="1">
          <a:blip r:embed="rId3">
            <a:alphaModFix/>
          </a:blip>
          <a:srcRect b="17708" l="0" r="41971" t="13477"/>
          <a:stretch/>
        </p:blipFill>
        <p:spPr>
          <a:xfrm>
            <a:off x="4250365" y="1382420"/>
            <a:ext cx="3379296" cy="27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a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